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67" r:id="rId25"/>
    <p:sldId id="280" r:id="rId26"/>
    <p:sldId id="281" r:id="rId27"/>
    <p:sldId id="282" r:id="rId28"/>
    <p:sldId id="285" r:id="rId29"/>
    <p:sldId id="283" r:id="rId30"/>
    <p:sldId id="286" r:id="rId31"/>
    <p:sldId id="284" r:id="rId32"/>
    <p:sldId id="287" r:id="rId33"/>
    <p:sldId id="289" r:id="rId34"/>
    <p:sldId id="288" r:id="rId35"/>
    <p:sldId id="290" r:id="rId36"/>
    <p:sldId id="291" r:id="rId37"/>
    <p:sldId id="292" r:id="rId38"/>
    <p:sldId id="293" r:id="rId39"/>
    <p:sldId id="297" r:id="rId40"/>
    <p:sldId id="294" r:id="rId41"/>
    <p:sldId id="295" r:id="rId42"/>
    <p:sldId id="296"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39" d="100"/>
          <a:sy n="39" d="100"/>
        </p:scale>
        <p:origin x="-1380"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ML using Python Session 6</a:t>
            </a:r>
            <a:endParaRPr lang="en-US" b="1" dirty="0"/>
          </a:p>
        </p:txBody>
      </p:sp>
      <p:sp>
        <p:nvSpPr>
          <p:cNvPr id="3" name="Subtitle 2"/>
          <p:cNvSpPr>
            <a:spLocks noGrp="1"/>
          </p:cNvSpPr>
          <p:nvPr>
            <p:ph type="subTitle" idx="1"/>
          </p:nvPr>
        </p:nvSpPr>
        <p:spPr>
          <a:xfrm>
            <a:off x="1371600" y="3886200"/>
            <a:ext cx="7162800" cy="1752600"/>
          </a:xfrm>
        </p:spPr>
        <p:txBody>
          <a:bodyPr>
            <a:normAutofit/>
          </a:bodyPr>
          <a:lstStyle/>
          <a:p>
            <a:endParaRPr lang="en-US" dirty="0" smtClean="0"/>
          </a:p>
          <a:p>
            <a:r>
              <a:rPr lang="en-US" dirty="0" smtClean="0"/>
              <a:t>                                      </a:t>
            </a:r>
            <a:r>
              <a:rPr lang="en-US" dirty="0" err="1" smtClean="0"/>
              <a:t>Nabajyoti</a:t>
            </a:r>
            <a:r>
              <a:rPr lang="en-US" dirty="0" smtClean="0"/>
              <a:t> </a:t>
            </a:r>
            <a:r>
              <a:rPr lang="en-US" smtClean="0"/>
              <a:t>Pathak</a:t>
            </a:r>
            <a:endParaRPr lang="en-US" sz="3300" dirty="0" smtClean="0">
              <a:solidFill>
                <a:schemeClr val="tx1"/>
              </a:solidFill>
            </a:endParaRPr>
          </a:p>
          <a:p>
            <a:endParaRPr lang="en-US" sz="3300" dirty="0"/>
          </a:p>
        </p:txBody>
      </p:sp>
      <p:pic>
        <p:nvPicPr>
          <p:cNvPr id="1026" name="Picture 2" descr="C:\Users\server\Desktop\download.jpg"/>
          <p:cNvPicPr>
            <a:picLocks noChangeAspect="1" noChangeArrowheads="1"/>
          </p:cNvPicPr>
          <p:nvPr/>
        </p:nvPicPr>
        <p:blipFill>
          <a:blip r:embed="rId2"/>
          <a:srcRect/>
          <a:stretch>
            <a:fillRect/>
          </a:stretch>
        </p:blipFill>
        <p:spPr bwMode="auto">
          <a:xfrm>
            <a:off x="685800" y="609600"/>
            <a:ext cx="1905000" cy="19050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Important Terminology related to Decision Trees</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t>Root Node:</a:t>
            </a:r>
          </a:p>
          <a:p>
            <a:r>
              <a:rPr lang="en-US" b="1" dirty="0" smtClean="0"/>
              <a:t>Splitting: </a:t>
            </a:r>
          </a:p>
          <a:p>
            <a:r>
              <a:rPr lang="en-US" b="1" dirty="0" smtClean="0"/>
              <a:t>Decision Node: </a:t>
            </a:r>
          </a:p>
          <a:p>
            <a:r>
              <a:rPr lang="en-US" b="1" dirty="0" smtClean="0"/>
              <a:t>Leaf/ Terminal Node:</a:t>
            </a:r>
          </a:p>
          <a:p>
            <a:r>
              <a:rPr lang="en-US" b="1" dirty="0" smtClean="0"/>
              <a:t>Pruning: </a:t>
            </a:r>
            <a:r>
              <a:rPr lang="en-US" dirty="0" smtClean="0"/>
              <a:t> When we remove sub-nodes of a decision node, this process is called pruning. You can say opposite process of splitting.</a:t>
            </a:r>
            <a:endParaRPr lang="en-US" b="1" dirty="0" smtClean="0"/>
          </a:p>
          <a:p>
            <a:r>
              <a:rPr lang="en-US" b="1" dirty="0" smtClean="0"/>
              <a:t>Branch / Sub-Tree: </a:t>
            </a:r>
          </a:p>
          <a:p>
            <a:r>
              <a:rPr lang="en-US" b="1" dirty="0" smtClean="0"/>
              <a:t>Parent and Child Node:</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Decision Tree Terminology, Root Node, Branch, Splitting, Pruning"/>
          <p:cNvPicPr>
            <a:picLocks noChangeAspect="1" noChangeArrowheads="1"/>
          </p:cNvPicPr>
          <p:nvPr/>
        </p:nvPicPr>
        <p:blipFill>
          <a:blip r:embed="rId2"/>
          <a:srcRect/>
          <a:stretch>
            <a:fillRect/>
          </a:stretch>
        </p:blipFill>
        <p:spPr bwMode="auto">
          <a:xfrm>
            <a:off x="1752600" y="1295400"/>
            <a:ext cx="6096000" cy="333375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srcRect/>
          <a:stretch>
            <a:fillRect/>
          </a:stretch>
        </p:blipFill>
        <p:spPr bwMode="auto">
          <a:xfrm>
            <a:off x="528638" y="685800"/>
            <a:ext cx="8086725" cy="5172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srcRect/>
          <a:stretch>
            <a:fillRect/>
          </a:stretch>
        </p:blipFill>
        <p:spPr bwMode="auto">
          <a:xfrm>
            <a:off x="595313" y="923925"/>
            <a:ext cx="7953375" cy="5010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srcRect/>
          <a:stretch>
            <a:fillRect/>
          </a:stretch>
        </p:blipFill>
        <p:spPr bwMode="auto">
          <a:xfrm>
            <a:off x="0" y="381000"/>
            <a:ext cx="8915400" cy="61721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srcRect/>
          <a:stretch>
            <a:fillRect/>
          </a:stretch>
        </p:blipFill>
        <p:spPr bwMode="auto">
          <a:xfrm>
            <a:off x="0" y="609600"/>
            <a:ext cx="9144000" cy="53339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Measure for Selecting the best Split</a:t>
            </a:r>
            <a:endParaRPr lang="en-US" b="1" dirty="0"/>
          </a:p>
        </p:txBody>
      </p:sp>
      <p:sp>
        <p:nvSpPr>
          <p:cNvPr id="3" name="Content Placeholder 2"/>
          <p:cNvSpPr>
            <a:spLocks noGrp="1"/>
          </p:cNvSpPr>
          <p:nvPr>
            <p:ph idx="1"/>
          </p:nvPr>
        </p:nvSpPr>
        <p:spPr/>
        <p:txBody>
          <a:bodyPr/>
          <a:lstStyle/>
          <a:p>
            <a:r>
              <a:rPr lang="en-US" dirty="0" smtClean="0"/>
              <a:t>Entropy</a:t>
            </a:r>
          </a:p>
          <a:p>
            <a:r>
              <a:rPr lang="en-US" dirty="0" smtClean="0"/>
              <a:t>Gini</a:t>
            </a:r>
          </a:p>
          <a:p>
            <a:r>
              <a:rPr lang="en-US" dirty="0" smtClean="0"/>
              <a:t>Classification error</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srcRect/>
          <a:stretch>
            <a:fillRect/>
          </a:stretch>
        </p:blipFill>
        <p:spPr bwMode="auto">
          <a:xfrm>
            <a:off x="1219200" y="609600"/>
            <a:ext cx="6496050" cy="4895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Gini Index</a:t>
            </a:r>
            <a:endParaRPr lang="en-US" dirty="0"/>
          </a:p>
        </p:txBody>
      </p:sp>
      <p:sp>
        <p:nvSpPr>
          <p:cNvPr id="3" name="Content Placeholder 2"/>
          <p:cNvSpPr>
            <a:spLocks noGrp="1"/>
          </p:cNvSpPr>
          <p:nvPr>
            <p:ph idx="1"/>
          </p:nvPr>
        </p:nvSpPr>
        <p:spPr/>
        <p:txBody>
          <a:bodyPr>
            <a:normAutofit lnSpcReduction="10000"/>
          </a:bodyPr>
          <a:lstStyle/>
          <a:p>
            <a:r>
              <a:rPr lang="en-US" dirty="0" smtClean="0"/>
              <a:t>Gini index says, if we select two items from a population at random then they must be of same class and probability for this is 1 if population is pure.</a:t>
            </a:r>
          </a:p>
          <a:p>
            <a:pPr marL="1371600" lvl="2" indent="-457200">
              <a:buFont typeface="+mj-lt"/>
              <a:buAutoNum type="arabicPeriod"/>
            </a:pPr>
            <a:r>
              <a:rPr lang="en-US" dirty="0" smtClean="0"/>
              <a:t>It works with categorical target variable “Success” or “Failure”.</a:t>
            </a:r>
          </a:p>
          <a:p>
            <a:pPr marL="1371600" lvl="2" indent="-457200">
              <a:buFont typeface="+mj-lt"/>
              <a:buAutoNum type="arabicPeriod"/>
            </a:pPr>
            <a:r>
              <a:rPr lang="en-US" dirty="0" smtClean="0"/>
              <a:t>It performs only Binary splits</a:t>
            </a:r>
          </a:p>
          <a:p>
            <a:pPr marL="1371600" lvl="2" indent="-457200">
              <a:buFont typeface="+mj-lt"/>
              <a:buAutoNum type="arabicPeriod"/>
            </a:pPr>
            <a:r>
              <a:rPr lang="en-US" dirty="0" smtClean="0"/>
              <a:t>Higher the value of Gini higher the homogeneity.</a:t>
            </a:r>
          </a:p>
          <a:p>
            <a:pPr marL="1371600" lvl="2" indent="-457200">
              <a:buFont typeface="+mj-lt"/>
              <a:buAutoNum type="arabicPeriod"/>
            </a:pPr>
            <a:r>
              <a:rPr lang="en-US" dirty="0" smtClean="0"/>
              <a:t>CART (Classification and Regression Tree) uses Gini method to create binary splits.</a:t>
            </a:r>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Steps to Calculate Gini for a split</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Calculate Gini for sub-nodes, using formula sum of square of probability for success and failure (p^2+q^2).</a:t>
            </a:r>
          </a:p>
          <a:p>
            <a:pPr marL="514350" indent="-514350">
              <a:buFont typeface="+mj-lt"/>
              <a:buAutoNum type="arabicPeriod"/>
            </a:pPr>
            <a:r>
              <a:rPr lang="en-US" dirty="0" smtClean="0"/>
              <a:t>Calculate Gini for split using weighted Gini score of each node of that split</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Decision Tree</a:t>
            </a:r>
          </a:p>
          <a:p>
            <a:r>
              <a:rPr lang="en-US" dirty="0" smtClean="0"/>
              <a:t>Random Forest</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a:t>
            </a:r>
            <a:endParaRPr lang="en-US" dirty="0"/>
          </a:p>
        </p:txBody>
      </p:sp>
      <p:sp>
        <p:nvSpPr>
          <p:cNvPr id="3" name="Content Placeholder 2"/>
          <p:cNvSpPr>
            <a:spLocks noGrp="1"/>
          </p:cNvSpPr>
          <p:nvPr>
            <p:ph idx="1"/>
          </p:nvPr>
        </p:nvSpPr>
        <p:spPr/>
        <p:txBody>
          <a:bodyPr/>
          <a:lstStyle/>
          <a:p>
            <a:r>
              <a:rPr lang="en-US" dirty="0" smtClean="0"/>
              <a:t>Referring to example used above, where we want to segregate the students based on target variable ( playing cricket or not ). In the snapshot below, we split the population using two input variables Gender and Class. Now, I want to identify which split is producing more homogeneous sub-nodes using Gini index.</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b="1" dirty="0" smtClean="0"/>
              <a:t>Example	</a:t>
            </a:r>
            <a:endParaRPr lang="en-US" b="1" dirty="0"/>
          </a:p>
        </p:txBody>
      </p:sp>
      <p:pic>
        <p:nvPicPr>
          <p:cNvPr id="61442" name="Picture 2" descr="Decision Tree, Algorithm, Gini Index"/>
          <p:cNvPicPr>
            <a:picLocks noChangeAspect="1" noChangeArrowheads="1"/>
          </p:cNvPicPr>
          <p:nvPr/>
        </p:nvPicPr>
        <p:blipFill>
          <a:blip r:embed="rId2"/>
          <a:srcRect/>
          <a:stretch>
            <a:fillRect/>
          </a:stretch>
        </p:blipFill>
        <p:spPr bwMode="auto">
          <a:xfrm>
            <a:off x="762000" y="2286000"/>
            <a:ext cx="6934200" cy="2133600"/>
          </a:xfrm>
          <a:prstGeom prst="rect">
            <a:avLst/>
          </a:prstGeom>
          <a:noFill/>
        </p:spPr>
      </p:pic>
      <p:sp>
        <p:nvSpPr>
          <p:cNvPr id="5" name="Rectangle 4"/>
          <p:cNvSpPr/>
          <p:nvPr/>
        </p:nvSpPr>
        <p:spPr>
          <a:xfrm>
            <a:off x="304800" y="990601"/>
            <a:ext cx="7620000" cy="1200329"/>
          </a:xfrm>
          <a:prstGeom prst="rect">
            <a:avLst/>
          </a:prstGeom>
        </p:spPr>
        <p:txBody>
          <a:bodyPr wrap="square">
            <a:spAutoFit/>
          </a:bodyPr>
          <a:lstStyle/>
          <a:p>
            <a:r>
              <a:rPr lang="en-US" b="1" dirty="0" smtClean="0"/>
              <a:t>Split on Gender:</a:t>
            </a:r>
            <a:endParaRPr lang="en-US" dirty="0" smtClean="0"/>
          </a:p>
          <a:p>
            <a:r>
              <a:rPr lang="en-US" dirty="0" smtClean="0"/>
              <a:t>Calculate, Gini for sub-node Female = (0.2)*(0.2)+(0.8)*(0.8)=0.68</a:t>
            </a:r>
          </a:p>
          <a:p>
            <a:r>
              <a:rPr lang="en-US" dirty="0" smtClean="0"/>
              <a:t>Gini for sub-node Male = (0.65)*(0.65)+(0.35)*(0.35)=0.55</a:t>
            </a:r>
          </a:p>
          <a:p>
            <a:r>
              <a:rPr lang="en-US" dirty="0" smtClean="0"/>
              <a:t>Calculate weighted Gini for Split Gender = (10/30)*0.68+(20/30)*0.55 = </a:t>
            </a:r>
            <a:r>
              <a:rPr lang="en-US" b="1" dirty="0" smtClean="0"/>
              <a:t>0.59</a:t>
            </a:r>
            <a:endParaRPr lang="en-US" dirty="0"/>
          </a:p>
        </p:txBody>
      </p:sp>
      <p:sp>
        <p:nvSpPr>
          <p:cNvPr id="6" name="Rectangle 5"/>
          <p:cNvSpPr/>
          <p:nvPr/>
        </p:nvSpPr>
        <p:spPr>
          <a:xfrm>
            <a:off x="1447800" y="4495800"/>
            <a:ext cx="7467600" cy="1200329"/>
          </a:xfrm>
          <a:prstGeom prst="rect">
            <a:avLst/>
          </a:prstGeom>
        </p:spPr>
        <p:txBody>
          <a:bodyPr wrap="square">
            <a:spAutoFit/>
          </a:bodyPr>
          <a:lstStyle/>
          <a:p>
            <a:r>
              <a:rPr lang="en-US" b="1" dirty="0" smtClean="0"/>
              <a:t>Similar for Split on Class:</a:t>
            </a:r>
            <a:endParaRPr lang="en-US" dirty="0" smtClean="0"/>
          </a:p>
          <a:p>
            <a:r>
              <a:rPr lang="en-US" dirty="0" smtClean="0"/>
              <a:t>Gini for sub-node Class IX = (0.43)*(0.43)+(0.57)*(0.57)=0.51</a:t>
            </a:r>
          </a:p>
          <a:p>
            <a:r>
              <a:rPr lang="en-US" dirty="0" smtClean="0"/>
              <a:t>Gini for sub-node Class X = (0.56)*(0.56)+(0.44)*(0.44)=0.51</a:t>
            </a:r>
          </a:p>
          <a:p>
            <a:r>
              <a:rPr lang="en-US" dirty="0" smtClean="0"/>
              <a:t>Calculate weighted Gini for Split Class = (14/30)*0.51+(16/30)*0.51 = </a:t>
            </a:r>
            <a:r>
              <a:rPr lang="en-US" b="1" dirty="0" smtClean="0"/>
              <a:t>0.51</a:t>
            </a:r>
            <a:endParaRPr lang="en-US" dirty="0"/>
          </a:p>
        </p:txBody>
      </p:sp>
      <p:sp>
        <p:nvSpPr>
          <p:cNvPr id="7" name="Rectangle 6"/>
          <p:cNvSpPr/>
          <p:nvPr/>
        </p:nvSpPr>
        <p:spPr>
          <a:xfrm>
            <a:off x="0" y="6019800"/>
            <a:ext cx="9372600" cy="646331"/>
          </a:xfrm>
          <a:prstGeom prst="rect">
            <a:avLst/>
          </a:prstGeom>
        </p:spPr>
        <p:txBody>
          <a:bodyPr wrap="square">
            <a:spAutoFit/>
          </a:bodyPr>
          <a:lstStyle/>
          <a:p>
            <a:r>
              <a:rPr lang="en-US" dirty="0" smtClean="0"/>
              <a:t>**you can see that Gini score for </a:t>
            </a:r>
            <a:r>
              <a:rPr lang="en-US" i="1" dirty="0" smtClean="0"/>
              <a:t>Split on Gender</a:t>
            </a:r>
            <a:r>
              <a:rPr lang="en-US" dirty="0" smtClean="0"/>
              <a:t> is higher than </a:t>
            </a:r>
            <a:r>
              <a:rPr lang="en-US" i="1" dirty="0" smtClean="0"/>
              <a:t>Split on Class,</a:t>
            </a:r>
            <a:r>
              <a:rPr lang="en-US" dirty="0" smtClean="0"/>
              <a:t> hence, the node </a:t>
            </a:r>
          </a:p>
          <a:p>
            <a:r>
              <a:rPr lang="en-US" dirty="0" smtClean="0"/>
              <a:t>split will take place on Gender.</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Entropy</a:t>
            </a:r>
            <a:endParaRPr lang="en-US" b="1" dirty="0"/>
          </a:p>
        </p:txBody>
      </p:sp>
      <p:sp>
        <p:nvSpPr>
          <p:cNvPr id="3" name="Content Placeholder 2"/>
          <p:cNvSpPr>
            <a:spLocks noGrp="1"/>
          </p:cNvSpPr>
          <p:nvPr>
            <p:ph idx="1"/>
          </p:nvPr>
        </p:nvSpPr>
        <p:spPr/>
        <p:txBody>
          <a:bodyPr/>
          <a:lstStyle/>
          <a:p>
            <a:r>
              <a:rPr lang="en-US" dirty="0" smtClean="0"/>
              <a:t>Entropy can be calculated using formula:-</a:t>
            </a:r>
          </a:p>
          <a:p>
            <a:pPr lvl="2"/>
            <a:endParaRPr lang="en-US" dirty="0"/>
          </a:p>
        </p:txBody>
      </p:sp>
      <p:pic>
        <p:nvPicPr>
          <p:cNvPr id="67586" name="Picture 2" descr="Entropy, Decision Tree"/>
          <p:cNvPicPr>
            <a:picLocks noChangeAspect="1" noChangeArrowheads="1"/>
          </p:cNvPicPr>
          <p:nvPr/>
        </p:nvPicPr>
        <p:blipFill>
          <a:blip r:embed="rId2"/>
          <a:srcRect/>
          <a:stretch>
            <a:fillRect/>
          </a:stretch>
        </p:blipFill>
        <p:spPr bwMode="auto">
          <a:xfrm>
            <a:off x="2971800" y="2438400"/>
            <a:ext cx="3048000" cy="609600"/>
          </a:xfrm>
          <a:prstGeom prst="rect">
            <a:avLst/>
          </a:prstGeom>
          <a:noFill/>
        </p:spPr>
      </p:pic>
      <p:sp>
        <p:nvSpPr>
          <p:cNvPr id="5" name="Rectangle 4"/>
          <p:cNvSpPr/>
          <p:nvPr/>
        </p:nvSpPr>
        <p:spPr>
          <a:xfrm>
            <a:off x="2438400" y="3352800"/>
            <a:ext cx="4572000" cy="2031325"/>
          </a:xfrm>
          <a:prstGeom prst="rect">
            <a:avLst/>
          </a:prstGeom>
        </p:spPr>
        <p:txBody>
          <a:bodyPr>
            <a:spAutoFit/>
          </a:bodyPr>
          <a:lstStyle/>
          <a:p>
            <a:r>
              <a:rPr lang="en-US" dirty="0" smtClean="0"/>
              <a:t>Here p and q is probability of success and failure respectively in that node. Entropy is also used with categorical target variable.</a:t>
            </a:r>
          </a:p>
          <a:p>
            <a:endParaRPr lang="en-US" dirty="0" smtClean="0"/>
          </a:p>
          <a:p>
            <a:r>
              <a:rPr lang="en-US" dirty="0" smtClean="0"/>
              <a:t> It chooses the split which has lowest entropy compared to parent node and other splits. The lesser the entropy, the better it is.</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Reduction in Variance</a:t>
            </a:r>
            <a:endParaRPr lang="en-US" dirty="0"/>
          </a:p>
        </p:txBody>
      </p:sp>
      <p:sp>
        <p:nvSpPr>
          <p:cNvPr id="3" name="Content Placeholder 2"/>
          <p:cNvSpPr>
            <a:spLocks noGrp="1"/>
          </p:cNvSpPr>
          <p:nvPr>
            <p:ph idx="1"/>
          </p:nvPr>
        </p:nvSpPr>
        <p:spPr>
          <a:xfrm>
            <a:off x="457200" y="1600201"/>
            <a:ext cx="8229600" cy="3200400"/>
          </a:xfrm>
        </p:spPr>
        <p:txBody>
          <a:bodyPr/>
          <a:lstStyle/>
          <a:p>
            <a:r>
              <a:rPr lang="en-US" dirty="0" smtClean="0"/>
              <a:t>Reduction in variance is an algorithm used for continuous target variables (regression problems). This algorithm uses the standard formula of variance to choose the best split.</a:t>
            </a:r>
          </a:p>
          <a:p>
            <a:r>
              <a:rPr lang="en-US" dirty="0" smtClean="0"/>
              <a:t> The split with lower variance is selected as the criteria to split the population:</a:t>
            </a:r>
          </a:p>
          <a:p>
            <a:endParaRPr lang="en-US" dirty="0"/>
          </a:p>
        </p:txBody>
      </p:sp>
      <p:pic>
        <p:nvPicPr>
          <p:cNvPr id="24578" name="Picture 2" descr="Decision Tree, Reduction in Variance"/>
          <p:cNvPicPr>
            <a:picLocks noChangeAspect="1" noChangeArrowheads="1"/>
          </p:cNvPicPr>
          <p:nvPr/>
        </p:nvPicPr>
        <p:blipFill>
          <a:blip r:embed="rId2"/>
          <a:srcRect/>
          <a:stretch>
            <a:fillRect/>
          </a:stretch>
        </p:blipFill>
        <p:spPr bwMode="auto">
          <a:xfrm>
            <a:off x="2743200" y="5029200"/>
            <a:ext cx="3095625" cy="904876"/>
          </a:xfrm>
          <a:prstGeom prst="rect">
            <a:avLst/>
          </a:prstGeom>
          <a:noFill/>
        </p:spPr>
      </p:pic>
      <p:sp>
        <p:nvSpPr>
          <p:cNvPr id="5" name="Rectangle 4"/>
          <p:cNvSpPr/>
          <p:nvPr/>
        </p:nvSpPr>
        <p:spPr>
          <a:xfrm>
            <a:off x="3962400" y="5943600"/>
            <a:ext cx="4572000" cy="646331"/>
          </a:xfrm>
          <a:prstGeom prst="rect">
            <a:avLst/>
          </a:prstGeom>
        </p:spPr>
        <p:txBody>
          <a:bodyPr>
            <a:spAutoFit/>
          </a:bodyPr>
          <a:lstStyle/>
          <a:p>
            <a:r>
              <a:rPr lang="en-US" dirty="0" smtClean="0"/>
              <a:t>Above X-bar is mean of the values, X is actual and n is number of values.</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Steps to calculate Variance:</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Calculate variance for each node.</a:t>
            </a:r>
          </a:p>
          <a:p>
            <a:pPr marL="514350" indent="-514350">
              <a:buFont typeface="+mj-lt"/>
              <a:buAutoNum type="arabicPeriod"/>
            </a:pPr>
            <a:r>
              <a:rPr lang="en-US" dirty="0" smtClean="0"/>
              <a:t>Calculate variance for each split as weighted average of each node variance.</a:t>
            </a:r>
          </a:p>
          <a:p>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a:t>
            </a:r>
            <a:endParaRPr lang="en-US" dirty="0"/>
          </a:p>
        </p:txBody>
      </p:sp>
      <p:sp>
        <p:nvSpPr>
          <p:cNvPr id="3" name="Content Placeholder 2"/>
          <p:cNvSpPr>
            <a:spLocks noGrp="1"/>
          </p:cNvSpPr>
          <p:nvPr>
            <p:ph idx="1"/>
          </p:nvPr>
        </p:nvSpPr>
        <p:spPr>
          <a:xfrm>
            <a:off x="457200" y="1295400"/>
            <a:ext cx="8229600" cy="5105400"/>
          </a:xfrm>
        </p:spPr>
        <p:txBody>
          <a:bodyPr>
            <a:normAutofit fontScale="77500" lnSpcReduction="20000"/>
          </a:bodyPr>
          <a:lstStyle/>
          <a:p>
            <a:r>
              <a:rPr lang="en-US" dirty="0" smtClean="0"/>
              <a:t>Let’s assign numerical value 1 for play cricket and 0 for not playing cricket. Now follow the steps to identify the right split:</a:t>
            </a:r>
          </a:p>
          <a:p>
            <a:r>
              <a:rPr lang="en-US" dirty="0" smtClean="0"/>
              <a:t>Variance for Root node, here mean value is (15*1 + 15*0)/30 = 0.5 and we have 15 one and 15 zero. Now variance would be ((1-0.5)^2+(1-0.5)^2+….15 times+(0-0.5)^2+(0-0.5)^2+…15 times) / 30, this can be written as (15*(1-0.5)^2+15*(0-0.5)^2) / 30 = </a:t>
            </a:r>
            <a:r>
              <a:rPr lang="en-US" b="1" dirty="0" smtClean="0"/>
              <a:t>0.25</a:t>
            </a:r>
            <a:endParaRPr lang="en-US" dirty="0" smtClean="0"/>
          </a:p>
          <a:p>
            <a:r>
              <a:rPr lang="en-US" dirty="0" smtClean="0"/>
              <a:t>Mean of Female node =  (2*1+8*0)/10=0.2 and Variance = (2*(1-0.2)^2+8*(0-0.2)^2) / 10 = 0.16</a:t>
            </a:r>
          </a:p>
          <a:p>
            <a:r>
              <a:rPr lang="en-US" dirty="0" smtClean="0"/>
              <a:t>Mean of Male Node = (13*1+7*0)/20=0.65 and Variance = (13*(1-0.65)^2+7*(0-0.65)^2) / 20 = 0.23</a:t>
            </a:r>
          </a:p>
          <a:p>
            <a:r>
              <a:rPr lang="en-US" dirty="0" smtClean="0"/>
              <a:t>Variance for Split Gender = Weighted Variance of Sub-nodes = (10/30)*0.16 + (20/30) *0.23 = </a:t>
            </a:r>
            <a:r>
              <a:rPr lang="en-US" b="1" dirty="0" smtClean="0"/>
              <a:t>0.21</a:t>
            </a:r>
            <a:endParaRPr lang="en-US" dirty="0" smtClean="0"/>
          </a:p>
          <a:p>
            <a:endParaRPr lang="en-US"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a:t>
            </a:r>
            <a:endParaRPr lang="en-US" b="1" dirty="0"/>
          </a:p>
        </p:txBody>
      </p:sp>
      <p:sp>
        <p:nvSpPr>
          <p:cNvPr id="3" name="Content Placeholder 2"/>
          <p:cNvSpPr>
            <a:spLocks noGrp="1"/>
          </p:cNvSpPr>
          <p:nvPr>
            <p:ph idx="1"/>
          </p:nvPr>
        </p:nvSpPr>
        <p:spPr/>
        <p:txBody>
          <a:bodyPr>
            <a:normAutofit fontScale="92500" lnSpcReduction="20000"/>
          </a:bodyPr>
          <a:lstStyle/>
          <a:p>
            <a:r>
              <a:rPr lang="en-US" dirty="0" smtClean="0"/>
              <a:t>Mean of Class IX node =  (6*1+8*0)/14=0.43 and Variance = (6*(1-0.43)^2+8*(0-0.43)^2) / 14= 0.24</a:t>
            </a:r>
          </a:p>
          <a:p>
            <a:r>
              <a:rPr lang="en-US" dirty="0" smtClean="0"/>
              <a:t>Mean of Class X node =  (9*1+7*0)/16=0.56 and Variance = (9*(1-0.56)^2+7*(0-0.56)^2) / 16 = 0.25</a:t>
            </a:r>
          </a:p>
          <a:p>
            <a:r>
              <a:rPr lang="en-US" dirty="0" smtClean="0"/>
              <a:t>Variance for Split Class = (14/30)*0.24 + (16/30) *0.25 = </a:t>
            </a:r>
            <a:r>
              <a:rPr lang="en-US" b="1" dirty="0" smtClean="0"/>
              <a:t>0.25</a:t>
            </a:r>
          </a:p>
          <a:p>
            <a:r>
              <a:rPr lang="en-US" dirty="0" smtClean="0"/>
              <a:t>You can see that Gender split has lower variance compare to parent node, so the split would take place on </a:t>
            </a:r>
            <a:r>
              <a:rPr lang="en-US" i="1" dirty="0" smtClean="0"/>
              <a:t>Gender</a:t>
            </a:r>
            <a:r>
              <a:rPr lang="en-US" dirty="0" smtClean="0"/>
              <a:t> variable.</a:t>
            </a:r>
          </a:p>
          <a:p>
            <a:endParaRPr lang="en-US" dirty="0" smtClean="0"/>
          </a:p>
          <a:p>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Over-fitting in decision trees</a:t>
            </a:r>
            <a:endParaRPr lang="en-US" dirty="0"/>
          </a:p>
        </p:txBody>
      </p:sp>
      <p:sp>
        <p:nvSpPr>
          <p:cNvPr id="3" name="Content Placeholder 2"/>
          <p:cNvSpPr>
            <a:spLocks noGrp="1"/>
          </p:cNvSpPr>
          <p:nvPr>
            <p:ph idx="1"/>
          </p:nvPr>
        </p:nvSpPr>
        <p:spPr/>
        <p:txBody>
          <a:bodyPr>
            <a:normAutofit lnSpcReduction="10000"/>
          </a:bodyPr>
          <a:lstStyle/>
          <a:p>
            <a:r>
              <a:rPr lang="en-US" dirty="0" smtClean="0"/>
              <a:t>Over-fitting is one of the key challenges faced while modeling decision trees. </a:t>
            </a:r>
          </a:p>
          <a:p>
            <a:r>
              <a:rPr lang="en-US" dirty="0" smtClean="0"/>
              <a:t>If there is no limit set of a decision tree, it will give you 100% accuracy on training set because in the worse case it will end up making 1 leaf for each observation.</a:t>
            </a:r>
          </a:p>
          <a:p>
            <a:r>
              <a:rPr lang="en-US" dirty="0" smtClean="0"/>
              <a:t> Thus, preventing </a:t>
            </a:r>
            <a:r>
              <a:rPr lang="en-US" dirty="0" err="1" smtClean="0"/>
              <a:t>overfitting</a:t>
            </a:r>
            <a:r>
              <a:rPr lang="en-US" dirty="0" smtClean="0"/>
              <a:t> is pivotal while modeling a decision tree and it can be done using </a:t>
            </a:r>
            <a:r>
              <a:rPr lang="en-US" b="1" dirty="0" smtClean="0"/>
              <a:t>Tree pruning</a:t>
            </a:r>
          </a:p>
          <a:p>
            <a:pPr lvl="2"/>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Image result for tree pruning in decision tree"/>
          <p:cNvPicPr>
            <a:picLocks noChangeAspect="1" noChangeArrowheads="1"/>
          </p:cNvPicPr>
          <p:nvPr/>
        </p:nvPicPr>
        <p:blipFill>
          <a:blip r:embed="rId2"/>
          <a:srcRect/>
          <a:stretch>
            <a:fillRect/>
          </a:stretch>
        </p:blipFill>
        <p:spPr bwMode="auto">
          <a:xfrm>
            <a:off x="304800" y="762000"/>
            <a:ext cx="8458200" cy="5638800"/>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Tree Pruning</a:t>
            </a:r>
            <a:endParaRPr lang="en-US" dirty="0"/>
          </a:p>
        </p:txBody>
      </p:sp>
      <p:sp>
        <p:nvSpPr>
          <p:cNvPr id="3" name="Content Placeholder 2"/>
          <p:cNvSpPr>
            <a:spLocks noGrp="1"/>
          </p:cNvSpPr>
          <p:nvPr>
            <p:ph idx="1"/>
          </p:nvPr>
        </p:nvSpPr>
        <p:spPr/>
        <p:txBody>
          <a:bodyPr>
            <a:normAutofit/>
          </a:bodyPr>
          <a:lstStyle/>
          <a:p>
            <a:r>
              <a:rPr lang="en-US" sz="2400" dirty="0" smtClean="0"/>
              <a:t>As discussed earlier, the technique of setting constraint is a greedy-approach. </a:t>
            </a:r>
          </a:p>
          <a:p>
            <a:r>
              <a:rPr lang="en-US" sz="2400" dirty="0" smtClean="0"/>
              <a:t>In other words, it will check for the best split instantaneously and move forward until one of the specified stopping condition is reached. Let’s consider the following case when you’re driving:</a:t>
            </a:r>
            <a:endParaRPr lang="en-US" sz="2400" dirty="0"/>
          </a:p>
        </p:txBody>
      </p:sp>
      <p:pic>
        <p:nvPicPr>
          <p:cNvPr id="37890" name="Picture 2" descr="https://www.analyticsvidhya.com/wp-content/uploads/2016/04/graphic.png"/>
          <p:cNvPicPr>
            <a:picLocks noChangeAspect="1" noChangeArrowheads="1"/>
          </p:cNvPicPr>
          <p:nvPr/>
        </p:nvPicPr>
        <p:blipFill>
          <a:blip r:embed="rId2"/>
          <a:srcRect/>
          <a:stretch>
            <a:fillRect/>
          </a:stretch>
        </p:blipFill>
        <p:spPr bwMode="auto">
          <a:xfrm>
            <a:off x="1143000" y="4114800"/>
            <a:ext cx="7239000" cy="226695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What is a Decision Tree ? How does it work ?</a:t>
            </a:r>
            <a:endParaRPr lang="en-US" dirty="0"/>
          </a:p>
        </p:txBody>
      </p:sp>
      <p:sp>
        <p:nvSpPr>
          <p:cNvPr id="3" name="Content Placeholder 2"/>
          <p:cNvSpPr>
            <a:spLocks noGrp="1"/>
          </p:cNvSpPr>
          <p:nvPr>
            <p:ph idx="1"/>
          </p:nvPr>
        </p:nvSpPr>
        <p:spPr/>
        <p:txBody>
          <a:bodyPr>
            <a:normAutofit fontScale="92500"/>
          </a:bodyPr>
          <a:lstStyle/>
          <a:p>
            <a:r>
              <a:rPr lang="en-US" dirty="0" smtClean="0"/>
              <a:t>Decision tree is a type of supervised learning algorithm (having a pre-defined target variable) that is mostly used in classification problems. </a:t>
            </a:r>
          </a:p>
          <a:p>
            <a:r>
              <a:rPr lang="en-US" dirty="0" smtClean="0"/>
              <a:t>It works for both categorical and continuous input and output variables. </a:t>
            </a:r>
          </a:p>
          <a:p>
            <a:r>
              <a:rPr lang="en-US" dirty="0" smtClean="0"/>
              <a:t>In this technique, we split the population or sample into two or more homogeneous sets (or sub-populations) based on most significant splitter / differentiator in input variables.</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a:t>
            </a:r>
            <a:endParaRPr lang="en-US" b="1" dirty="0"/>
          </a:p>
        </p:txBody>
      </p:sp>
      <p:sp>
        <p:nvSpPr>
          <p:cNvPr id="3" name="Content Placeholder 2"/>
          <p:cNvSpPr>
            <a:spLocks noGrp="1"/>
          </p:cNvSpPr>
          <p:nvPr>
            <p:ph idx="1"/>
          </p:nvPr>
        </p:nvSpPr>
        <p:spPr/>
        <p:txBody>
          <a:bodyPr>
            <a:normAutofit fontScale="62500" lnSpcReduction="20000"/>
          </a:bodyPr>
          <a:lstStyle/>
          <a:p>
            <a:r>
              <a:rPr lang="en-US" dirty="0" smtClean="0"/>
              <a:t>There are 2 lanes:</a:t>
            </a:r>
          </a:p>
          <a:p>
            <a:pPr marL="1371600" lvl="2" indent="-514350">
              <a:buFont typeface="+mj-lt"/>
              <a:buAutoNum type="arabicPeriod"/>
            </a:pPr>
            <a:r>
              <a:rPr lang="en-US" dirty="0" smtClean="0"/>
              <a:t>A lane with cars moving at 80km/h</a:t>
            </a:r>
          </a:p>
          <a:p>
            <a:pPr marL="1371600" lvl="2" indent="-514350">
              <a:buFont typeface="+mj-lt"/>
              <a:buAutoNum type="arabicPeriod"/>
            </a:pPr>
            <a:r>
              <a:rPr lang="en-US" dirty="0" smtClean="0"/>
              <a:t>A lane with trucks moving at 30km/h</a:t>
            </a:r>
          </a:p>
          <a:p>
            <a:r>
              <a:rPr lang="en-US" dirty="0" smtClean="0"/>
              <a:t>At this instant, you are the yellow car and you have 2 choices:</a:t>
            </a:r>
          </a:p>
          <a:p>
            <a:pPr marL="1371600" lvl="2" indent="-457200">
              <a:buFont typeface="+mj-lt"/>
              <a:buAutoNum type="arabicPeriod"/>
            </a:pPr>
            <a:r>
              <a:rPr lang="en-US" dirty="0" smtClean="0"/>
              <a:t>Take a left and overtake the other 2 cars quickly</a:t>
            </a:r>
          </a:p>
          <a:p>
            <a:pPr marL="1371600" lvl="2" indent="-457200">
              <a:buFont typeface="+mj-lt"/>
              <a:buAutoNum type="arabicPeriod"/>
            </a:pPr>
            <a:r>
              <a:rPr lang="en-US" dirty="0" smtClean="0"/>
              <a:t>Keep moving in the present lane</a:t>
            </a:r>
          </a:p>
          <a:p>
            <a:endParaRPr lang="en-US" dirty="0" smtClean="0"/>
          </a:p>
          <a:p>
            <a:r>
              <a:rPr lang="en-US" dirty="0" smtClean="0"/>
              <a:t>Lets analyze these choice. In the former choice, you’ll immediately overtake the car ahead and reach behind the truck and start moving at 30 km/h, looking for an opportunity to move back right. All cars originally behind you move ahead in the meanwhile. This would be the optimum choice if your objective is to maximize the distance covered in next say 10 seconds.</a:t>
            </a:r>
          </a:p>
          <a:p>
            <a:r>
              <a:rPr lang="en-US" dirty="0" smtClean="0"/>
              <a:t> In the later choice, you sale through at same speed, cross trucks and then overtake maybe depending on situation ahead. Greedy you!</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a:t>
            </a:r>
            <a:endParaRPr lang="en-US" b="1" dirty="0"/>
          </a:p>
        </p:txBody>
      </p:sp>
      <p:sp>
        <p:nvSpPr>
          <p:cNvPr id="3" name="Content Placeholder 2"/>
          <p:cNvSpPr>
            <a:spLocks noGrp="1"/>
          </p:cNvSpPr>
          <p:nvPr>
            <p:ph idx="1"/>
          </p:nvPr>
        </p:nvSpPr>
        <p:spPr/>
        <p:txBody>
          <a:bodyPr/>
          <a:lstStyle/>
          <a:p>
            <a:r>
              <a:rPr lang="en-US" dirty="0" smtClean="0"/>
              <a:t>This is exactly the difference between normal decision tree &amp; pruning. A decision tree with constraints won’t see the truck ahead and adopt a greedy approach by taking a left. </a:t>
            </a:r>
          </a:p>
          <a:p>
            <a:r>
              <a:rPr lang="en-US" dirty="0" smtClean="0"/>
              <a:t>On the other hand if we use pruning, we in effect look at a few steps ahead and make a choice.</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Pruning</a:t>
            </a:r>
            <a:endParaRPr lang="en-US" b="1" dirty="0"/>
          </a:p>
        </p:txBody>
      </p:sp>
      <p:sp>
        <p:nvSpPr>
          <p:cNvPr id="3" name="Content Placeholder 2"/>
          <p:cNvSpPr>
            <a:spLocks noGrp="1"/>
          </p:cNvSpPr>
          <p:nvPr>
            <p:ph idx="1"/>
          </p:nvPr>
        </p:nvSpPr>
        <p:spPr>
          <a:xfrm>
            <a:off x="457200" y="1600201"/>
            <a:ext cx="6400800" cy="4419600"/>
          </a:xfrm>
        </p:spPr>
        <p:txBody>
          <a:bodyPr>
            <a:normAutofit fontScale="85000" lnSpcReduction="10000"/>
          </a:bodyPr>
          <a:lstStyle/>
          <a:p>
            <a:r>
              <a:rPr lang="en-US" dirty="0" smtClean="0"/>
              <a:t>So we know pruning is better. But how to implement it in decision tree? The idea is simple.</a:t>
            </a:r>
          </a:p>
          <a:p>
            <a:pPr marL="1371600" lvl="2" indent="-457200">
              <a:buFont typeface="+mj-lt"/>
              <a:buAutoNum type="arabicPeriod"/>
            </a:pPr>
            <a:r>
              <a:rPr lang="en-US" dirty="0" smtClean="0"/>
              <a:t>We first make the decision tree to a large depth.</a:t>
            </a:r>
          </a:p>
          <a:p>
            <a:pPr marL="1371600" lvl="2" indent="-457200">
              <a:buFont typeface="+mj-lt"/>
              <a:buAutoNum type="arabicPeriod"/>
            </a:pPr>
            <a:r>
              <a:rPr lang="en-US" dirty="0" smtClean="0"/>
              <a:t>Then we start at the bottom and start removing leaves which are giving us negative returns when compared from the top.</a:t>
            </a:r>
          </a:p>
          <a:p>
            <a:pPr marL="1371600" lvl="2" indent="-457200">
              <a:buFont typeface="+mj-lt"/>
              <a:buAutoNum type="arabicPeriod"/>
            </a:pPr>
            <a:r>
              <a:rPr lang="en-US" dirty="0" smtClean="0"/>
              <a:t>Suppose a split is giving us a gain of say -10 (loss of 10) and then the next split on that gives us a gain of 20. A simple decision tree will stop at step 1 but in pruning, we will see that the overall gain is +10 and keep both leaves.</a:t>
            </a:r>
          </a:p>
          <a:p>
            <a:pPr lvl="2"/>
            <a:endParaRPr lang="en-US" dirty="0"/>
          </a:p>
        </p:txBody>
      </p:sp>
      <p:sp>
        <p:nvSpPr>
          <p:cNvPr id="45058" name="AutoShape 2" descr="pru"/>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5060" name="Picture 4" descr="pru"/>
          <p:cNvPicPr>
            <a:picLocks noChangeAspect="1" noChangeArrowheads="1"/>
          </p:cNvPicPr>
          <p:nvPr/>
        </p:nvPicPr>
        <p:blipFill>
          <a:blip r:embed="rId2"/>
          <a:srcRect/>
          <a:stretch>
            <a:fillRect/>
          </a:stretch>
        </p:blipFill>
        <p:spPr bwMode="auto">
          <a:xfrm>
            <a:off x="6705600" y="1752600"/>
            <a:ext cx="2209800" cy="3962400"/>
          </a:xfrm>
          <a:prstGeom prst="rect">
            <a:avLst/>
          </a:prstGeom>
          <a:noFill/>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Pruning helps us to avoid </a:t>
            </a:r>
            <a:r>
              <a:rPr lang="en-US" b="1" dirty="0" err="1" smtClean="0"/>
              <a:t>overfitting</a:t>
            </a:r>
            <a:endParaRPr lang="en-US" b="1" dirty="0"/>
          </a:p>
        </p:txBody>
      </p:sp>
      <p:sp>
        <p:nvSpPr>
          <p:cNvPr id="3" name="Content Placeholder 2"/>
          <p:cNvSpPr>
            <a:spLocks noGrp="1"/>
          </p:cNvSpPr>
          <p:nvPr>
            <p:ph idx="1"/>
          </p:nvPr>
        </p:nvSpPr>
        <p:spPr/>
        <p:txBody>
          <a:bodyPr>
            <a:normAutofit fontScale="55000" lnSpcReduction="20000"/>
          </a:bodyPr>
          <a:lstStyle/>
          <a:p>
            <a:r>
              <a:rPr lang="en-US" dirty="0" smtClean="0"/>
              <a:t>Generally it is preferred to have a simple model, it avoids </a:t>
            </a:r>
            <a:r>
              <a:rPr lang="en-US" dirty="0" err="1" smtClean="0"/>
              <a:t>overfitting</a:t>
            </a:r>
            <a:r>
              <a:rPr lang="en-US" dirty="0" smtClean="0"/>
              <a:t> issue.</a:t>
            </a:r>
          </a:p>
          <a:p>
            <a:r>
              <a:rPr lang="en-US" dirty="0" smtClean="0"/>
              <a:t>Any additional split that does not add significant value is not worth while.</a:t>
            </a:r>
          </a:p>
          <a:p>
            <a:r>
              <a:rPr lang="en-US" dirty="0" smtClean="0"/>
              <a:t>We can avoid </a:t>
            </a:r>
            <a:r>
              <a:rPr lang="en-US" dirty="0" err="1" smtClean="0"/>
              <a:t>overfitting</a:t>
            </a:r>
            <a:r>
              <a:rPr lang="en-US" dirty="0" smtClean="0"/>
              <a:t> by changing the parameters like</a:t>
            </a:r>
            <a:br>
              <a:rPr lang="en-US" dirty="0" smtClean="0"/>
            </a:br>
            <a:r>
              <a:rPr lang="en-US" dirty="0" err="1" smtClean="0"/>
              <a:t>max_leaf_nodes</a:t>
            </a:r>
            <a:r>
              <a:rPr lang="en-US" dirty="0" smtClean="0"/>
              <a:t/>
            </a:r>
            <a:br>
              <a:rPr lang="en-US" dirty="0" smtClean="0"/>
            </a:br>
            <a:r>
              <a:rPr lang="en-US" dirty="0" err="1" smtClean="0"/>
              <a:t>min_samples_leaf</a:t>
            </a:r>
            <a:r>
              <a:rPr lang="en-US" dirty="0" smtClean="0"/>
              <a:t/>
            </a:r>
            <a:br>
              <a:rPr lang="en-US" dirty="0" smtClean="0"/>
            </a:br>
            <a:r>
              <a:rPr lang="en-US" dirty="0" err="1" smtClean="0"/>
              <a:t>max_depth</a:t>
            </a:r>
            <a:endParaRPr lang="en-US" dirty="0" smtClean="0"/>
          </a:p>
          <a:p>
            <a:r>
              <a:rPr lang="en-US" dirty="0" smtClean="0"/>
              <a:t>Pruning Parameters</a:t>
            </a:r>
            <a:br>
              <a:rPr lang="en-US" dirty="0" smtClean="0"/>
            </a:br>
            <a:r>
              <a:rPr lang="en-US" dirty="0" err="1" smtClean="0"/>
              <a:t>max_leaf_nodes</a:t>
            </a:r>
            <a:r>
              <a:rPr lang="en-US" dirty="0" smtClean="0"/>
              <a:t/>
            </a:r>
            <a:br>
              <a:rPr lang="en-US" dirty="0" smtClean="0"/>
            </a:br>
            <a:r>
              <a:rPr lang="en-US" dirty="0" smtClean="0"/>
              <a:t>Reduce the number of leaf nodes</a:t>
            </a:r>
            <a:br>
              <a:rPr lang="en-US" dirty="0" smtClean="0"/>
            </a:br>
            <a:r>
              <a:rPr lang="en-US" dirty="0" err="1" smtClean="0"/>
              <a:t>min_samples_leaf</a:t>
            </a:r>
            <a:r>
              <a:rPr lang="en-US" dirty="0" smtClean="0"/>
              <a:t/>
            </a:r>
            <a:br>
              <a:rPr lang="en-US" dirty="0" smtClean="0"/>
            </a:br>
            <a:r>
              <a:rPr lang="en-US" dirty="0" smtClean="0"/>
              <a:t>Restrict the size of sample leaf</a:t>
            </a:r>
          </a:p>
          <a:p>
            <a:r>
              <a:rPr lang="en-US" dirty="0" smtClean="0"/>
              <a:t>Minimum sample size in terminal nodes can be fixed to 30, 100, 300 or 5% of total</a:t>
            </a:r>
            <a:br>
              <a:rPr lang="en-US" dirty="0" smtClean="0"/>
            </a:br>
            <a:r>
              <a:rPr lang="en-US" dirty="0" err="1" smtClean="0"/>
              <a:t>max_depth</a:t>
            </a:r>
            <a:endParaRPr lang="en-US" dirty="0" smtClean="0"/>
          </a:p>
          <a:p>
            <a:r>
              <a:rPr lang="en-US" dirty="0" smtClean="0"/>
              <a:t>Reduce the depth of the tree to build a generalized tree</a:t>
            </a:r>
            <a:br>
              <a:rPr lang="en-US" dirty="0" smtClean="0"/>
            </a:br>
            <a:r>
              <a:rPr lang="en-US" dirty="0" smtClean="0"/>
              <a:t>Set the depth of the tree to 3, 5, 10 depending after verification on test data</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What is Random Forest ? How does it work?</a:t>
            </a:r>
            <a:endParaRPr lang="en-US" b="1" dirty="0"/>
          </a:p>
        </p:txBody>
      </p:sp>
      <p:pic>
        <p:nvPicPr>
          <p:cNvPr id="44036" name="Picture 4" descr="Forest-Canopy1"/>
          <p:cNvPicPr>
            <a:picLocks noChangeAspect="1" noChangeArrowheads="1"/>
          </p:cNvPicPr>
          <p:nvPr/>
        </p:nvPicPr>
        <p:blipFill>
          <a:blip r:embed="rId2"/>
          <a:srcRect/>
          <a:stretch>
            <a:fillRect/>
          </a:stretch>
        </p:blipFill>
        <p:spPr bwMode="auto">
          <a:xfrm>
            <a:off x="990600" y="1524000"/>
            <a:ext cx="7039424" cy="4114800"/>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Random Forest</a:t>
            </a:r>
            <a:endParaRPr lang="en-US" b="1" dirty="0"/>
          </a:p>
        </p:txBody>
      </p:sp>
      <p:sp>
        <p:nvSpPr>
          <p:cNvPr id="3" name="Content Placeholder 2"/>
          <p:cNvSpPr>
            <a:spLocks noGrp="1"/>
          </p:cNvSpPr>
          <p:nvPr>
            <p:ph idx="1"/>
          </p:nvPr>
        </p:nvSpPr>
        <p:spPr/>
        <p:txBody>
          <a:bodyPr>
            <a:normAutofit fontScale="77500" lnSpcReduction="20000"/>
          </a:bodyPr>
          <a:lstStyle/>
          <a:p>
            <a:r>
              <a:rPr lang="en-US" dirty="0" smtClean="0"/>
              <a:t>Random Forest is considered to be a </a:t>
            </a:r>
            <a:r>
              <a:rPr lang="en-US" i="1" dirty="0" smtClean="0"/>
              <a:t>panacea </a:t>
            </a:r>
            <a:r>
              <a:rPr lang="en-US" dirty="0" smtClean="0"/>
              <a:t>of all data science problems. On a funny note, when you can’t think of any algorithm (irrespective of situation), use random forest!</a:t>
            </a:r>
          </a:p>
          <a:p>
            <a:r>
              <a:rPr lang="en-US" dirty="0" smtClean="0"/>
              <a:t>Random Forest is a versatile machine learning method capable of performing both regression and classification tasks. </a:t>
            </a:r>
          </a:p>
          <a:p>
            <a:r>
              <a:rPr lang="en-US" dirty="0" smtClean="0"/>
              <a:t>It also undertakes dimensional reduction methods, treats missing values, outlier values and other essential </a:t>
            </a:r>
            <a:r>
              <a:rPr lang="en-US" u="sng" dirty="0" smtClean="0"/>
              <a:t>steps of data exploration</a:t>
            </a:r>
            <a:r>
              <a:rPr lang="en-US" dirty="0" smtClean="0"/>
              <a:t>, and does a fairly good job. </a:t>
            </a:r>
          </a:p>
          <a:p>
            <a:r>
              <a:rPr lang="en-US" dirty="0" smtClean="0"/>
              <a:t>It is a type of ensemble learning method, where a group of weak models combine to form a powerful model.</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How does it work?</a:t>
            </a:r>
            <a:endParaRPr lang="en-US" dirty="0"/>
          </a:p>
        </p:txBody>
      </p:sp>
      <p:sp>
        <p:nvSpPr>
          <p:cNvPr id="3" name="Content Placeholder 2"/>
          <p:cNvSpPr>
            <a:spLocks noGrp="1"/>
          </p:cNvSpPr>
          <p:nvPr>
            <p:ph idx="1"/>
          </p:nvPr>
        </p:nvSpPr>
        <p:spPr/>
        <p:txBody>
          <a:bodyPr>
            <a:normAutofit lnSpcReduction="10000"/>
          </a:bodyPr>
          <a:lstStyle/>
          <a:p>
            <a:r>
              <a:rPr lang="en-US" dirty="0" smtClean="0"/>
              <a:t>In Random Forest, we grow multiple trees as opposed to a single tree </a:t>
            </a:r>
          </a:p>
          <a:p>
            <a:r>
              <a:rPr lang="en-US" dirty="0" smtClean="0"/>
              <a:t>To classify a new object based on attributes, each tree gives a classification and we say the tree “votes” for that class.</a:t>
            </a:r>
          </a:p>
          <a:p>
            <a:r>
              <a:rPr lang="en-US" dirty="0" smtClean="0"/>
              <a:t>The forest chooses the classification having the most votes (over all the trees in the forest) and in case of regression, it takes the average of outputs by different trees.</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of RF</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It works in the following manner. Each tree is planted &amp; grown as follows:</a:t>
            </a:r>
          </a:p>
          <a:p>
            <a:pPr marL="971550" lvl="1" indent="-514350">
              <a:buFont typeface="+mj-lt"/>
              <a:buAutoNum type="arabicPeriod"/>
            </a:pPr>
            <a:r>
              <a:rPr lang="en-US" dirty="0" smtClean="0"/>
              <a:t>Assume number of cases in the training set is N. Then, sample of these N cases is taken at random but </a:t>
            </a:r>
            <a:r>
              <a:rPr lang="en-US" i="1" dirty="0" smtClean="0"/>
              <a:t>with replacement</a:t>
            </a:r>
            <a:r>
              <a:rPr lang="en-US" dirty="0" smtClean="0"/>
              <a:t>. This sample will be the training set for growing the tree.</a:t>
            </a:r>
          </a:p>
          <a:p>
            <a:pPr marL="971550" lvl="1" indent="-514350">
              <a:buFont typeface="+mj-lt"/>
              <a:buAutoNum type="arabicPeriod"/>
            </a:pPr>
            <a:r>
              <a:rPr lang="en-US" dirty="0" smtClean="0"/>
              <a:t>If there are M input variables, a number m&lt;M is specified such that at each node, m variables are selected at random out of the M. The best split on these m is used to split the node. The value of m is held constant while we grow the forest.</a:t>
            </a:r>
          </a:p>
          <a:p>
            <a:pPr marL="971550" lvl="1" indent="-514350">
              <a:buFont typeface="+mj-lt"/>
              <a:buAutoNum type="arabicPeriod"/>
            </a:pPr>
            <a:r>
              <a:rPr lang="en-US" dirty="0" smtClean="0"/>
              <a:t>Each tree is grown to the largest extent possible and  there is no pruning.</a:t>
            </a:r>
          </a:p>
          <a:p>
            <a:pPr marL="971550" lvl="1" indent="-514350">
              <a:buFont typeface="+mj-lt"/>
              <a:buAutoNum type="arabicPeriod"/>
            </a:pPr>
            <a:r>
              <a:rPr lang="en-US" dirty="0" smtClean="0"/>
              <a:t>Predict new data by aggregating the predictions of the </a:t>
            </a:r>
            <a:r>
              <a:rPr lang="en-US" dirty="0" err="1" smtClean="0"/>
              <a:t>ntree</a:t>
            </a:r>
            <a:r>
              <a:rPr lang="en-US" dirty="0" smtClean="0"/>
              <a:t> trees (i.e., majority votes for classification, average for regression).</a:t>
            </a:r>
          </a:p>
          <a:p>
            <a:pPr lvl="1">
              <a:buNone/>
            </a:pP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all-data-set"/>
          <p:cNvPicPr>
            <a:picLocks noChangeAspect="1" noChangeArrowheads="1"/>
          </p:cNvPicPr>
          <p:nvPr/>
        </p:nvPicPr>
        <p:blipFill>
          <a:blip r:embed="rId2"/>
          <a:srcRect/>
          <a:stretch>
            <a:fillRect/>
          </a:stretch>
        </p:blipFill>
        <p:spPr bwMode="auto">
          <a:xfrm>
            <a:off x="609600" y="609600"/>
            <a:ext cx="8077200" cy="586740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 VS Bagging Trees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The fundamental difference is that in Random forests, only a subset of features are selected at random out of the total and the best split feature from the subset is used to split each node in a tree, unlike in bagging where all features are considered for splitting a node.</a:t>
            </a:r>
          </a:p>
          <a:p>
            <a:r>
              <a:rPr lang="en-US" dirty="0" smtClean="0"/>
              <a:t>Random Forests improve variance by reducing correlation between trees, this is accomplished by random selection of feature-subset for split at each node. While Bagging improves variance by averaging/majority selection of outcome from multiple fully grown trees on variants of training set.</a:t>
            </a:r>
          </a:p>
          <a:p>
            <a:endParaRPr lang="en-US" dirty="0" smtClean="0"/>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Decision Tree</a:t>
            </a:r>
            <a:endParaRPr lang="en-US" b="1" dirty="0"/>
          </a:p>
        </p:txBody>
      </p:sp>
      <p:pic>
        <p:nvPicPr>
          <p:cNvPr id="1026" name="Picture 2" descr="dt"/>
          <p:cNvPicPr>
            <a:picLocks noChangeAspect="1" noChangeArrowheads="1"/>
          </p:cNvPicPr>
          <p:nvPr/>
        </p:nvPicPr>
        <p:blipFill>
          <a:blip r:embed="rId2"/>
          <a:srcRect/>
          <a:stretch>
            <a:fillRect/>
          </a:stretch>
        </p:blipFill>
        <p:spPr bwMode="auto">
          <a:xfrm>
            <a:off x="762000" y="1524000"/>
            <a:ext cx="7772400" cy="4752976"/>
          </a:xfrm>
          <a:prstGeom prst="rect">
            <a:avLst/>
          </a:prstGeom>
          <a:noFill/>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 VS Bagging Trees</a:t>
            </a:r>
            <a:endParaRPr lang="en-US" dirty="0"/>
          </a:p>
        </p:txBody>
      </p:sp>
      <p:pic>
        <p:nvPicPr>
          <p:cNvPr id="52228" name="Picture 4" descr="Image result for bagging and random forest difference"/>
          <p:cNvPicPr>
            <a:picLocks noChangeAspect="1" noChangeArrowheads="1"/>
          </p:cNvPicPr>
          <p:nvPr/>
        </p:nvPicPr>
        <p:blipFill>
          <a:blip r:embed="rId2"/>
          <a:srcRect/>
          <a:stretch>
            <a:fillRect/>
          </a:stretch>
        </p:blipFill>
        <p:spPr bwMode="auto">
          <a:xfrm>
            <a:off x="381000" y="1600200"/>
            <a:ext cx="8382000" cy="4905376"/>
          </a:xfrm>
          <a:prstGeom prst="rect">
            <a:avLst/>
          </a:prstGeom>
          <a:noFill/>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Random Forests / Ensemble Trees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 RF can handle thousands of input variables and identify most significant variables so it is considered as one of the dimensionality reduction methods. </a:t>
            </a:r>
          </a:p>
          <a:p>
            <a:r>
              <a:rPr lang="en-US" dirty="0" smtClean="0"/>
              <a:t>One approach to dimensionality reduction is to generate a large and carefully constructed set of trees against a target attribute and then use each attribute’s usage statistics to find the most informative subset of features.  </a:t>
            </a:r>
          </a:p>
          <a:p>
            <a:r>
              <a:rPr lang="en-US" dirty="0" smtClean="0"/>
              <a:t>Specifically, we can generate a large set (2000) of very shallow trees (2 levels), with each tree being trained on a small fraction (3) of the total number of attributes. </a:t>
            </a:r>
          </a:p>
          <a:p>
            <a:r>
              <a:rPr lang="en-US" dirty="0" smtClean="0"/>
              <a:t>If an attribute is often selected as best split, it is most likely an informative feature to retain. </a:t>
            </a:r>
          </a:p>
          <a:p>
            <a:r>
              <a:rPr lang="en-US" dirty="0" smtClean="0"/>
              <a:t>A score calculated on the attribute usage statistics in the random forest tells us ‒ relative to the other attributes ‒ which are the most predictive attributes.</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Importance of variable</a:t>
            </a:r>
            <a:endParaRPr lang="en-US" dirty="0"/>
          </a:p>
        </p:txBody>
      </p:sp>
      <p:sp>
        <p:nvSpPr>
          <p:cNvPr id="3" name="Content Placeholder 2"/>
          <p:cNvSpPr>
            <a:spLocks noGrp="1"/>
          </p:cNvSpPr>
          <p:nvPr>
            <p:ph idx="1"/>
          </p:nvPr>
        </p:nvSpPr>
        <p:spPr>
          <a:xfrm>
            <a:off x="457200" y="1600201"/>
            <a:ext cx="8229600" cy="1143000"/>
          </a:xfrm>
        </p:spPr>
        <p:txBody>
          <a:bodyPr/>
          <a:lstStyle/>
          <a:p>
            <a:r>
              <a:rPr lang="en-US" b="1" dirty="0" smtClean="0"/>
              <a:t>Importance of variable, </a:t>
            </a:r>
            <a:r>
              <a:rPr lang="en-US" dirty="0" smtClean="0"/>
              <a:t>which can be a very handy feature (on some random data set).</a:t>
            </a:r>
            <a:endParaRPr lang="en-US" dirty="0"/>
          </a:p>
        </p:txBody>
      </p:sp>
      <p:pic>
        <p:nvPicPr>
          <p:cNvPr id="53250" name="Picture 2" descr="Variable_Important"/>
          <p:cNvPicPr>
            <a:picLocks noChangeAspect="1" noChangeArrowheads="1"/>
          </p:cNvPicPr>
          <p:nvPr/>
        </p:nvPicPr>
        <p:blipFill>
          <a:blip r:embed="rId2"/>
          <a:srcRect/>
          <a:stretch>
            <a:fillRect/>
          </a:stretch>
        </p:blipFill>
        <p:spPr bwMode="auto">
          <a:xfrm>
            <a:off x="609600" y="2743200"/>
            <a:ext cx="7620000" cy="3867151"/>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a:t>
            </a:r>
            <a:endParaRPr lang="en-US" dirty="0"/>
          </a:p>
        </p:txBody>
      </p:sp>
      <p:sp>
        <p:nvSpPr>
          <p:cNvPr id="3" name="Content Placeholder 2"/>
          <p:cNvSpPr>
            <a:spLocks noGrp="1"/>
          </p:cNvSpPr>
          <p:nvPr>
            <p:ph idx="1"/>
          </p:nvPr>
        </p:nvSpPr>
        <p:spPr/>
        <p:txBody>
          <a:bodyPr>
            <a:normAutofit fontScale="92500" lnSpcReduction="10000"/>
          </a:bodyPr>
          <a:lstStyle/>
          <a:p>
            <a:r>
              <a:rPr lang="en-US" sz="2400" dirty="0" smtClean="0"/>
              <a:t>Let’s say we have a sample of 30 students with three variables Gender (Boy/ Girl), Class( IX/ X) and Height (5 to 6 ft). 15 out of these 30 play cricket in leisure time.</a:t>
            </a:r>
          </a:p>
          <a:p>
            <a:r>
              <a:rPr lang="en-US" sz="2400" dirty="0" smtClean="0"/>
              <a:t> Now, I want to create a model to predict who will play cricket during leisure period?</a:t>
            </a:r>
          </a:p>
          <a:p>
            <a:r>
              <a:rPr lang="en-US" sz="2400" dirty="0" smtClean="0"/>
              <a:t> In this problem, we need to segregate students who play cricket in their leisure time based on highly significant input variable among all three.</a:t>
            </a:r>
          </a:p>
          <a:p>
            <a:r>
              <a:rPr lang="en-US" sz="2400" dirty="0" smtClean="0"/>
              <a:t>This is where decision tree helps, it will segregate the students based on all values of three variable and identify the variable, which creates the best homogeneous sets of students (which are heterogeneous to each other). In the snapshot below, you can see that variable Gender is able to identify best homogeneous sets compared to the other two variables.</a:t>
            </a:r>
          </a:p>
          <a:p>
            <a:endParaRPr lang="en-US" dirty="0" smtClean="0"/>
          </a:p>
          <a:p>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Decision Tree, Algorithms"/>
          <p:cNvPicPr>
            <a:picLocks noChangeAspect="1" noChangeArrowheads="1"/>
          </p:cNvPicPr>
          <p:nvPr/>
        </p:nvPicPr>
        <p:blipFill>
          <a:blip r:embed="rId2"/>
          <a:srcRect/>
          <a:stretch>
            <a:fillRect/>
          </a:stretch>
        </p:blipFill>
        <p:spPr bwMode="auto">
          <a:xfrm>
            <a:off x="0" y="609600"/>
            <a:ext cx="9144000" cy="6019800"/>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Thinking???</a:t>
            </a:r>
            <a:endParaRPr lang="en-US" b="1" dirty="0"/>
          </a:p>
        </p:txBody>
      </p:sp>
      <p:sp>
        <p:nvSpPr>
          <p:cNvPr id="3" name="Content Placeholder 2"/>
          <p:cNvSpPr>
            <a:spLocks noGrp="1"/>
          </p:cNvSpPr>
          <p:nvPr>
            <p:ph idx="1"/>
          </p:nvPr>
        </p:nvSpPr>
        <p:spPr/>
        <p:txBody>
          <a:bodyPr/>
          <a:lstStyle/>
          <a:p>
            <a:r>
              <a:rPr lang="en-US" dirty="0" smtClean="0"/>
              <a:t>As mentioned above, decision tree identifies the most significant variable and it’s value that gives best homogeneous sets of population. </a:t>
            </a:r>
          </a:p>
          <a:p>
            <a:r>
              <a:rPr lang="en-US" dirty="0" smtClean="0"/>
              <a:t>Now the question which arises is, how does it identify the variable and the split? </a:t>
            </a:r>
          </a:p>
          <a:p>
            <a:r>
              <a:rPr lang="en-US" dirty="0" smtClean="0"/>
              <a:t>To do this, decision tree uses various algorithms, which we will shall discuss in the following section.</a:t>
            </a: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Types of Decision Trees</a:t>
            </a:r>
            <a:endParaRPr lang="en-US" dirty="0"/>
          </a:p>
        </p:txBody>
      </p:sp>
      <p:sp>
        <p:nvSpPr>
          <p:cNvPr id="3" name="Content Placeholder 2"/>
          <p:cNvSpPr>
            <a:spLocks noGrp="1"/>
          </p:cNvSpPr>
          <p:nvPr>
            <p:ph idx="1"/>
          </p:nvPr>
        </p:nvSpPr>
        <p:spPr/>
        <p:txBody>
          <a:bodyPr>
            <a:normAutofit fontScale="92500"/>
          </a:bodyPr>
          <a:lstStyle/>
          <a:p>
            <a:pPr marL="514350" indent="-514350">
              <a:buFont typeface="+mj-lt"/>
              <a:buAutoNum type="arabicPeriod"/>
            </a:pPr>
            <a:r>
              <a:rPr lang="en-US" b="1" dirty="0" smtClean="0"/>
              <a:t>Categorical Variable Decision Tree: </a:t>
            </a:r>
            <a:r>
              <a:rPr lang="en-US" dirty="0" smtClean="0"/>
              <a:t>Decision Tree which has categorical target variable then it called as categorical variable decision tree. Example:- In above scenario of student problem, where the target variable was “Student will play cricket or not” i.e. YES or NO.</a:t>
            </a:r>
          </a:p>
          <a:p>
            <a:pPr marL="514350" indent="-514350">
              <a:buFont typeface="+mj-lt"/>
              <a:buAutoNum type="arabicPeriod"/>
            </a:pPr>
            <a:r>
              <a:rPr lang="en-US" b="1" dirty="0" smtClean="0"/>
              <a:t>Continuous Variable Decision Tree: </a:t>
            </a:r>
            <a:r>
              <a:rPr lang="en-US" dirty="0" smtClean="0"/>
              <a:t>Decision Tree has continuous target variable then it is called as Continuous Variable Decision Tree.</a:t>
            </a:r>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Let’s say we have a problem to predict whether a customer will pay his renewal premium with an insurance company (yes/ no). </a:t>
            </a:r>
          </a:p>
          <a:p>
            <a:r>
              <a:rPr lang="en-US" dirty="0" smtClean="0"/>
              <a:t>Here we know that income of customer is a significant variable but insurance company does not have income details for all customers. </a:t>
            </a:r>
          </a:p>
          <a:p>
            <a:r>
              <a:rPr lang="en-US" dirty="0" smtClean="0"/>
              <a:t>Now, as we know this is an important variable, then we can build a decision tree to predict customer income based on occupation, product and various other variables. </a:t>
            </a:r>
          </a:p>
          <a:p>
            <a:r>
              <a:rPr lang="en-US" dirty="0" smtClean="0"/>
              <a:t>In this case, we are predicting values for continuous variable.</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469</TotalTime>
  <Words>963</Words>
  <Application>Microsoft Office PowerPoint</Application>
  <PresentationFormat>On-screen Show (4:3)</PresentationFormat>
  <Paragraphs>145</Paragraphs>
  <Slides>42</Slides>
  <Notes>0</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ML using Python Session 6</vt:lpstr>
      <vt:lpstr>Agenda</vt:lpstr>
      <vt:lpstr>What is a Decision Tree ? How does it work ?</vt:lpstr>
      <vt:lpstr>Decision Tree</vt:lpstr>
      <vt:lpstr>Example:-</vt:lpstr>
      <vt:lpstr>Slide 6</vt:lpstr>
      <vt:lpstr>Thinking???</vt:lpstr>
      <vt:lpstr>Types of Decision Trees</vt:lpstr>
      <vt:lpstr>Example</vt:lpstr>
      <vt:lpstr>Important Terminology related to Decision Trees</vt:lpstr>
      <vt:lpstr>Slide 11</vt:lpstr>
      <vt:lpstr>Slide 12</vt:lpstr>
      <vt:lpstr>Slide 13</vt:lpstr>
      <vt:lpstr>Slide 14</vt:lpstr>
      <vt:lpstr>Slide 15</vt:lpstr>
      <vt:lpstr>Measure for Selecting the best Split</vt:lpstr>
      <vt:lpstr>Slide 17</vt:lpstr>
      <vt:lpstr>Gini Index</vt:lpstr>
      <vt:lpstr>Steps to Calculate Gini for a split</vt:lpstr>
      <vt:lpstr>Example </vt:lpstr>
      <vt:lpstr>Example </vt:lpstr>
      <vt:lpstr>Entropy</vt:lpstr>
      <vt:lpstr>Reduction in Variance</vt:lpstr>
      <vt:lpstr>Steps to calculate Variance:</vt:lpstr>
      <vt:lpstr>Example</vt:lpstr>
      <vt:lpstr>Example</vt:lpstr>
      <vt:lpstr>Over-fitting in decision trees</vt:lpstr>
      <vt:lpstr>Slide 28</vt:lpstr>
      <vt:lpstr>Tree Pruning</vt:lpstr>
      <vt:lpstr>Example</vt:lpstr>
      <vt:lpstr>Example</vt:lpstr>
      <vt:lpstr>Pruning</vt:lpstr>
      <vt:lpstr>Pruning helps us to avoid overfitting</vt:lpstr>
      <vt:lpstr>What is Random Forest ? How does it work?</vt:lpstr>
      <vt:lpstr>Random Forest</vt:lpstr>
      <vt:lpstr>How does it work?</vt:lpstr>
      <vt:lpstr>Steps of RF</vt:lpstr>
      <vt:lpstr>Slide 38</vt:lpstr>
      <vt:lpstr>Random Forest VS Bagging Trees</vt:lpstr>
      <vt:lpstr>Random Forest VS Bagging Trees</vt:lpstr>
      <vt:lpstr>Random Forests / Ensemble Trees</vt:lpstr>
      <vt:lpstr>Importance of variable</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using Python Session 6</dc:title>
  <dc:creator>server</dc:creator>
  <cp:lastModifiedBy>server</cp:lastModifiedBy>
  <cp:revision>28</cp:revision>
  <dcterms:created xsi:type="dcterms:W3CDTF">2006-08-16T00:00:00Z</dcterms:created>
  <dcterms:modified xsi:type="dcterms:W3CDTF">2019-10-12T16:42:06Z</dcterms:modified>
</cp:coreProperties>
</file>